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2" r:id="rId13"/>
    <p:sldId id="273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>
        <p:scale>
          <a:sx n="66" d="100"/>
          <a:sy n="66" d="100"/>
        </p:scale>
        <p:origin x="-15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39552" y="980728"/>
            <a:ext cx="8229600" cy="1143000"/>
          </a:xfrm>
        </p:spPr>
        <p:txBody>
          <a:bodyPr>
            <a:noAutofit/>
          </a:bodyPr>
          <a:lstStyle/>
          <a:p>
            <a:r>
              <a:rPr lang="ru-RU" sz="2200" b="1" dirty="0" err="1" smtClean="0"/>
              <a:t>Дифрак</a:t>
            </a:r>
            <a:r>
              <a:rPr lang="uk-UA" sz="2200" b="1" dirty="0" err="1" smtClean="0"/>
              <a:t>ція</a:t>
            </a:r>
            <a:r>
              <a:rPr lang="uk-UA" sz="2200" b="1" dirty="0" smtClean="0"/>
              <a:t> світла </a:t>
            </a:r>
            <a:r>
              <a:rPr lang="uk-UA" sz="2200" dirty="0" smtClean="0"/>
              <a:t>– оптичне явище, </a:t>
            </a:r>
            <a:r>
              <a:rPr lang="uk-UA" sz="2200" dirty="0" err="1" smtClean="0"/>
              <a:t>пов</a:t>
            </a:r>
            <a:r>
              <a:rPr lang="en-US" sz="2200" dirty="0" smtClean="0"/>
              <a:t>’</a:t>
            </a:r>
            <a:r>
              <a:rPr lang="uk-UA" sz="2200" dirty="0" err="1" smtClean="0"/>
              <a:t>язане</a:t>
            </a:r>
            <a:r>
              <a:rPr lang="uk-UA" sz="2200" dirty="0" smtClean="0"/>
              <a:t> </a:t>
            </a:r>
            <a:r>
              <a:rPr lang="uk-UA" sz="2200" dirty="0" smtClean="0"/>
              <a:t>зі зміною напряму поширення світлових хвиль (порівняно з напрямом, передбаченим у геометричній оптиці) та з просторовим перерозподілом їх інтенсивності під впливом перешкод і </a:t>
            </a:r>
            <a:r>
              <a:rPr lang="uk-UA" sz="2200" dirty="0" err="1" smtClean="0"/>
              <a:t>неоднорідностей</a:t>
            </a:r>
            <a:r>
              <a:rPr lang="uk-UA" sz="2200" dirty="0" smtClean="0"/>
              <a:t> середовища на їх шляху. </a:t>
            </a:r>
            <a:br>
              <a:rPr lang="uk-UA" sz="2200" dirty="0" smtClean="0"/>
            </a:br>
            <a:r>
              <a:rPr lang="uk-UA" sz="2200" dirty="0" smtClean="0"/>
              <a:t>Це явище зумовлене хвильовою природою світла.</a:t>
            </a:r>
            <a:br>
              <a:rPr lang="uk-UA" sz="2200" dirty="0" smtClean="0"/>
            </a:br>
            <a:r>
              <a:rPr lang="uk-UA" sz="2200" dirty="0" smtClean="0"/>
              <a:t>Вперше пояснив О. </a:t>
            </a:r>
            <a:r>
              <a:rPr lang="uk-UA" sz="2200" dirty="0" err="1" smtClean="0"/>
              <a:t>Френель</a:t>
            </a:r>
            <a:r>
              <a:rPr lang="uk-UA" sz="2200" dirty="0" smtClean="0"/>
              <a:t> 1819р.</a:t>
            </a:r>
            <a:endParaRPr lang="ru-RU" sz="2200" dirty="0"/>
          </a:p>
        </p:txBody>
      </p:sp>
      <p:pic>
        <p:nvPicPr>
          <p:cNvPr id="13314" name="Picture 2" descr="http://n-t.ru/ri/mk/sk11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881678"/>
            <a:ext cx="6552728" cy="390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440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04664"/>
            <a:ext cx="828092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u="sng" dirty="0" err="1"/>
              <a:t>Дифракційна</a:t>
            </a:r>
            <a:r>
              <a:rPr lang="ru-RU" sz="2600" b="1" i="1" u="sng" dirty="0"/>
              <a:t> </a:t>
            </a:r>
            <a:r>
              <a:rPr lang="ru-RU" sz="2600" b="1" i="1" u="sng" dirty="0" err="1"/>
              <a:t>ґратка</a:t>
            </a:r>
            <a:r>
              <a:rPr lang="ru-RU" sz="2600" b="1" i="1" u="sng" dirty="0"/>
              <a:t>  </a:t>
            </a:r>
            <a:r>
              <a:rPr lang="ru-RU" sz="2600" dirty="0"/>
              <a:t>— </a:t>
            </a:r>
            <a:r>
              <a:rPr lang="ru-RU" sz="2600" dirty="0" err="1"/>
              <a:t>оптичний</a:t>
            </a:r>
            <a:r>
              <a:rPr lang="ru-RU" sz="2600" dirty="0"/>
              <a:t> </a:t>
            </a:r>
            <a:r>
              <a:rPr lang="ru-RU" sz="2600" dirty="0" err="1"/>
              <a:t>елемент</a:t>
            </a:r>
            <a:r>
              <a:rPr lang="ru-RU" sz="2600" dirty="0"/>
              <a:t> з </a:t>
            </a:r>
            <a:r>
              <a:rPr lang="ru-RU" sz="2600" dirty="0" err="1"/>
              <a:t>періодичною</a:t>
            </a:r>
            <a:r>
              <a:rPr lang="ru-RU" sz="2600" dirty="0"/>
              <a:t> структурою, </a:t>
            </a:r>
            <a:r>
              <a:rPr lang="ru-RU" sz="2600" dirty="0" err="1"/>
              <a:t>здатний</a:t>
            </a:r>
            <a:r>
              <a:rPr lang="ru-RU" sz="2600" dirty="0"/>
              <a:t> </a:t>
            </a:r>
            <a:r>
              <a:rPr lang="ru-RU" sz="2600" dirty="0" err="1"/>
              <a:t>впливати</a:t>
            </a:r>
            <a:r>
              <a:rPr lang="ru-RU" sz="2600" dirty="0"/>
              <a:t> на </a:t>
            </a:r>
            <a:r>
              <a:rPr lang="ru-RU" sz="2600" dirty="0" err="1"/>
              <a:t>поширення</a:t>
            </a:r>
            <a:r>
              <a:rPr lang="ru-RU" sz="2600" dirty="0"/>
              <a:t> </a:t>
            </a:r>
            <a:r>
              <a:rPr lang="ru-RU" sz="2600" dirty="0" err="1"/>
              <a:t>світлових</a:t>
            </a:r>
            <a:r>
              <a:rPr lang="ru-RU" sz="2600" dirty="0"/>
              <a:t> </a:t>
            </a:r>
            <a:r>
              <a:rPr lang="ru-RU" sz="2600" dirty="0" err="1"/>
              <a:t>хвиль</a:t>
            </a:r>
            <a:r>
              <a:rPr lang="ru-RU" sz="2600" dirty="0"/>
              <a:t> так,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енергія</a:t>
            </a:r>
            <a:r>
              <a:rPr lang="ru-RU" sz="2600" dirty="0"/>
              <a:t> </a:t>
            </a:r>
            <a:r>
              <a:rPr lang="ru-RU" sz="2600" dirty="0" err="1"/>
              <a:t>хвилі</a:t>
            </a:r>
            <a:r>
              <a:rPr lang="ru-RU" sz="2600" dirty="0"/>
              <a:t>, яка </a:t>
            </a:r>
            <a:r>
              <a:rPr lang="ru-RU" sz="2600" dirty="0" err="1"/>
              <a:t>пройшла</a:t>
            </a:r>
            <a:r>
              <a:rPr lang="ru-RU" sz="2600" dirty="0"/>
              <a:t> через </a:t>
            </a:r>
            <a:r>
              <a:rPr lang="ru-RU" sz="2600" dirty="0" err="1"/>
              <a:t>ґратку</a:t>
            </a:r>
            <a:r>
              <a:rPr lang="ru-RU" sz="2600" dirty="0"/>
              <a:t>, </a:t>
            </a:r>
            <a:r>
              <a:rPr lang="ru-RU" sz="2600" dirty="0" err="1"/>
              <a:t>зосереджується</a:t>
            </a:r>
            <a:r>
              <a:rPr lang="ru-RU" sz="2600" dirty="0"/>
              <a:t> в </a:t>
            </a:r>
            <a:r>
              <a:rPr lang="ru-RU" sz="2600" dirty="0" err="1"/>
              <a:t>певних</a:t>
            </a:r>
            <a:r>
              <a:rPr lang="ru-RU" sz="2600" dirty="0"/>
              <a:t> </a:t>
            </a:r>
            <a:r>
              <a:rPr lang="ru-RU" sz="2600" dirty="0" err="1"/>
              <a:t>напрямках</a:t>
            </a:r>
            <a:r>
              <a:rPr lang="ru-RU" sz="2600" dirty="0"/>
              <a:t>. </a:t>
            </a:r>
            <a:endParaRPr lang="ru-RU" sz="2600" dirty="0" smtClean="0"/>
          </a:p>
          <a:p>
            <a:r>
              <a:rPr lang="ru-RU" sz="2600" dirty="0" smtClean="0"/>
              <a:t>Напрямки </a:t>
            </a:r>
            <a:r>
              <a:rPr lang="ru-RU" sz="2600" dirty="0" err="1"/>
              <a:t>поширення</a:t>
            </a:r>
            <a:r>
              <a:rPr lang="ru-RU" sz="2600" dirty="0"/>
              <a:t> </a:t>
            </a:r>
            <a:r>
              <a:rPr lang="ru-RU" sz="2600" dirty="0" err="1"/>
              <a:t>цих</a:t>
            </a:r>
            <a:r>
              <a:rPr lang="ru-RU" sz="2600" dirty="0"/>
              <a:t> </a:t>
            </a:r>
            <a:r>
              <a:rPr lang="ru-RU" sz="2600" dirty="0" err="1"/>
              <a:t>пучків</a:t>
            </a:r>
            <a:r>
              <a:rPr lang="ru-RU" sz="2600" dirty="0"/>
              <a:t> </a:t>
            </a:r>
            <a:r>
              <a:rPr lang="ru-RU" sz="2600" dirty="0" err="1"/>
              <a:t>залежать</a:t>
            </a:r>
            <a:r>
              <a:rPr lang="ru-RU" sz="2600" dirty="0"/>
              <a:t> </a:t>
            </a:r>
            <a:r>
              <a:rPr lang="ru-RU" sz="2600" dirty="0" err="1"/>
              <a:t>від</a:t>
            </a:r>
            <a:r>
              <a:rPr lang="ru-RU" sz="2600" dirty="0"/>
              <a:t> </a:t>
            </a:r>
            <a:r>
              <a:rPr lang="ru-RU" sz="2600" b="1" i="1" u="sng" dirty="0" err="1"/>
              <a:t>періоду</a:t>
            </a:r>
            <a:r>
              <a:rPr lang="ru-RU" sz="2600" dirty="0"/>
              <a:t> </a:t>
            </a:r>
            <a:r>
              <a:rPr lang="ru-RU" sz="2600" dirty="0" err="1"/>
              <a:t>ґратки</a:t>
            </a:r>
            <a:r>
              <a:rPr lang="ru-RU" sz="2600" dirty="0"/>
              <a:t> та </a:t>
            </a:r>
            <a:r>
              <a:rPr lang="ru-RU" sz="2600" dirty="0" err="1"/>
              <a:t>довжини</a:t>
            </a:r>
            <a:r>
              <a:rPr lang="ru-RU" sz="2600" dirty="0"/>
              <a:t> </a:t>
            </a:r>
            <a:r>
              <a:rPr lang="ru-RU" sz="2600" dirty="0" err="1"/>
              <a:t>світлових</a:t>
            </a:r>
            <a:r>
              <a:rPr lang="ru-RU" sz="2600" dirty="0"/>
              <a:t> </a:t>
            </a:r>
            <a:r>
              <a:rPr lang="ru-RU" sz="2600" dirty="0" err="1" smtClean="0"/>
              <a:t>хвиль</a:t>
            </a:r>
            <a:r>
              <a:rPr lang="ru-RU" sz="2600" dirty="0" smtClean="0"/>
              <a:t>. </a:t>
            </a:r>
          </a:p>
        </p:txBody>
      </p:sp>
      <p:pic>
        <p:nvPicPr>
          <p:cNvPr id="7170" name="Picture 2" descr="http://svitppt.com.ua/images/1/970/960/img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84" t="45051" r="6639" b="4943"/>
          <a:stretch/>
        </p:blipFill>
        <p:spPr bwMode="auto">
          <a:xfrm>
            <a:off x="4849510" y="3383943"/>
            <a:ext cx="4258994" cy="342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3297764"/>
            <a:ext cx="44539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Монохроматичний</a:t>
            </a:r>
            <a:r>
              <a:rPr lang="ru-RU" sz="2400" dirty="0"/>
              <a:t> </a:t>
            </a:r>
            <a:r>
              <a:rPr lang="ru-RU" sz="2400" dirty="0" err="1"/>
              <a:t>світловий</a:t>
            </a:r>
            <a:r>
              <a:rPr lang="ru-RU" sz="2400" dirty="0"/>
              <a:t> пучок,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падає</a:t>
            </a:r>
            <a:r>
              <a:rPr lang="ru-RU" sz="2400" dirty="0"/>
              <a:t> на </a:t>
            </a:r>
            <a:r>
              <a:rPr lang="ru-RU" sz="2400" dirty="0" err="1"/>
              <a:t>ґратку</a:t>
            </a:r>
            <a:r>
              <a:rPr lang="ru-RU" sz="2400" dirty="0"/>
              <a:t>, </a:t>
            </a:r>
            <a:r>
              <a:rPr lang="ru-RU" sz="2400" dirty="0" err="1"/>
              <a:t>теж</a:t>
            </a:r>
            <a:r>
              <a:rPr lang="ru-RU" sz="2400" dirty="0"/>
              <a:t> </a:t>
            </a:r>
            <a:r>
              <a:rPr lang="ru-RU" sz="2400" dirty="0" err="1"/>
              <a:t>розділиться</a:t>
            </a:r>
            <a:r>
              <a:rPr lang="ru-RU" sz="2400" dirty="0"/>
              <a:t> на </a:t>
            </a:r>
            <a:r>
              <a:rPr lang="ru-RU" sz="2400" dirty="0" err="1"/>
              <a:t>декілька</a:t>
            </a:r>
            <a:r>
              <a:rPr lang="ru-RU" sz="2400" dirty="0"/>
              <a:t> </a:t>
            </a:r>
            <a:r>
              <a:rPr lang="ru-RU" sz="2400" dirty="0" err="1"/>
              <a:t>пучків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поширюються</a:t>
            </a:r>
            <a:r>
              <a:rPr lang="ru-RU" sz="2400" dirty="0"/>
              <a:t> в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напрямках</a:t>
            </a:r>
            <a:r>
              <a:rPr lang="ru-RU" sz="2400" dirty="0"/>
              <a:t>. </a:t>
            </a:r>
          </a:p>
          <a:p>
            <a:r>
              <a:rPr lang="ru-RU" sz="2400" u="sng" dirty="0" err="1"/>
              <a:t>Дифракційні</a:t>
            </a:r>
            <a:r>
              <a:rPr lang="ru-RU" sz="2400" u="sng" dirty="0"/>
              <a:t> </a:t>
            </a:r>
            <a:r>
              <a:rPr lang="ru-RU" sz="2400" u="sng" dirty="0" err="1"/>
              <a:t>ґратки</a:t>
            </a:r>
            <a:r>
              <a:rPr lang="ru-RU" sz="2400" u="sng" dirty="0"/>
              <a:t> широко </a:t>
            </a:r>
            <a:r>
              <a:rPr lang="ru-RU" sz="2400" u="sng" dirty="0" err="1"/>
              <a:t>застосовуються</a:t>
            </a:r>
            <a:r>
              <a:rPr lang="ru-RU" sz="2400" u="sng" dirty="0"/>
              <a:t> у монохроматорах і спектрометрах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  <p:pic>
        <p:nvPicPr>
          <p:cNvPr id="20482" name="Picture 2" descr="http://bigslide.ru/images/17/16374/960/img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87" t="2803" r="1485" b="72962"/>
          <a:stretch/>
        </p:blipFill>
        <p:spPr bwMode="auto">
          <a:xfrm>
            <a:off x="4320000" y="5148000"/>
            <a:ext cx="2016000" cy="16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772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encrypted-tbn3.gstatic.com/images?q=tbn:ANd9GcQqx2BwSs5pLhsTPi8XRMETuwbcu_MHWhs8L0tunvBADpl_RXwvn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0" r="16456"/>
          <a:stretch/>
        </p:blipFill>
        <p:spPr bwMode="auto">
          <a:xfrm>
            <a:off x="5148064" y="4257931"/>
            <a:ext cx="3995935" cy="260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404664"/>
            <a:ext cx="82809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u="sng" dirty="0" err="1"/>
              <a:t>Дифракційна</a:t>
            </a:r>
            <a:r>
              <a:rPr lang="ru-RU" sz="2600" b="1" i="1" u="sng" dirty="0"/>
              <a:t> </a:t>
            </a:r>
            <a:r>
              <a:rPr lang="ru-RU" sz="2600" b="1" i="1" u="sng" dirty="0" err="1" smtClean="0"/>
              <a:t>ґратка</a:t>
            </a:r>
            <a:endParaRPr lang="ru-RU" sz="26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3792"/>
            <a:ext cx="856895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Напрямки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дифрагованих</a:t>
            </a:r>
            <a:r>
              <a:rPr lang="ru-RU" dirty="0"/>
              <a:t> </a:t>
            </a:r>
            <a:r>
              <a:rPr lang="ru-RU" dirty="0" err="1"/>
              <a:t>хвиль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інтерференція</a:t>
            </a:r>
            <a:r>
              <a:rPr lang="ru-RU" dirty="0"/>
              <a:t>,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b="1" dirty="0" err="1"/>
              <a:t>дифракційними</a:t>
            </a:r>
            <a:r>
              <a:rPr lang="ru-RU" b="1" dirty="0"/>
              <a:t> максимумами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Таких </a:t>
            </a:r>
            <a:r>
              <a:rPr lang="ru-RU" dirty="0" err="1"/>
              <a:t>максимумів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цілими</a:t>
            </a:r>
            <a:r>
              <a:rPr lang="ru-RU" dirty="0"/>
              <a:t> числами,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 </a:t>
            </a:r>
            <a:r>
              <a:rPr lang="ru-RU" b="1" dirty="0"/>
              <a:t>порядком </a:t>
            </a:r>
            <a:r>
              <a:rPr lang="ru-RU" b="1" dirty="0" err="1"/>
              <a:t>дифракції</a:t>
            </a:r>
            <a:r>
              <a:rPr lang="ru-RU" dirty="0"/>
              <a:t> (</a:t>
            </a:r>
            <a:r>
              <a:rPr lang="en-US" dirty="0"/>
              <a:t>m). </a:t>
            </a:r>
            <a:endParaRPr lang="uk-UA" dirty="0" smtClean="0"/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/>
              <a:t>дифракційних</a:t>
            </a:r>
            <a:r>
              <a:rPr lang="ru-RU" dirty="0"/>
              <a:t> </a:t>
            </a:r>
            <a:r>
              <a:rPr lang="ru-RU" dirty="0" err="1"/>
              <a:t>максимумів</a:t>
            </a:r>
            <a:r>
              <a:rPr lang="ru-RU" dirty="0"/>
              <a:t> і напрямки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b="1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гратки</a:t>
            </a:r>
            <a:r>
              <a:rPr lang="ru-RU" dirty="0"/>
              <a:t> та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й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визначені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 </a:t>
            </a:r>
            <a:r>
              <a:rPr lang="ru-RU" sz="2200" b="1" i="1" dirty="0" err="1"/>
              <a:t>рівняння</a:t>
            </a:r>
            <a:r>
              <a:rPr lang="ru-RU" sz="2200" b="1" i="1" dirty="0"/>
              <a:t> </a:t>
            </a:r>
            <a:r>
              <a:rPr lang="ru-RU" sz="2200" b="1" i="1" dirty="0" err="1"/>
              <a:t>дифракційної</a:t>
            </a:r>
            <a:r>
              <a:rPr lang="ru-RU" sz="2200" b="1" i="1" dirty="0"/>
              <a:t> </a:t>
            </a:r>
            <a:r>
              <a:rPr lang="ru-RU" sz="2200" b="1" i="1" dirty="0" err="1"/>
              <a:t>ґратки</a:t>
            </a:r>
            <a:r>
              <a:rPr lang="ru-RU" sz="2200" b="1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664808"/>
              </p:ext>
            </p:extLst>
          </p:nvPr>
        </p:nvGraphicFramePr>
        <p:xfrm>
          <a:off x="323528" y="3263230"/>
          <a:ext cx="5629275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4" imgW="3352680" imgH="1600200" progId="Equation.DSMT4">
                  <p:embed/>
                </p:oleObj>
              </mc:Choice>
              <mc:Fallback>
                <p:oleObj name="Equation" r:id="rId4" imgW="3352680" imgH="1600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3263230"/>
                        <a:ext cx="5629275" cy="2686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532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ages.myshared.ru/278880/slide_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4" y="0"/>
            <a:ext cx="9125159" cy="6843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780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s.myshared.ru/590480/slide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585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75" y="-23428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Дифракція рентгенівських променів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98313" y="620688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 smtClean="0"/>
              <a:t>Промені </a:t>
            </a:r>
            <a:r>
              <a:rPr lang="uk-UA" sz="2200" dirty="0" err="1" smtClean="0"/>
              <a:t>дифрагують</a:t>
            </a:r>
            <a:r>
              <a:rPr lang="uk-UA" sz="2200" dirty="0" smtClean="0"/>
              <a:t> на кристалі – він являється тривимірною дифракційною </a:t>
            </a:r>
            <a:r>
              <a:rPr lang="uk-UA" sz="2200" dirty="0" err="1" smtClean="0"/>
              <a:t>граткою</a:t>
            </a:r>
            <a:r>
              <a:rPr lang="uk-UA" sz="2200" dirty="0" smtClean="0"/>
              <a:t>, тому що відстань між центрами розсіяння (атомами) порядку довжини рентгенівської хвилі.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712880" y="1728684"/>
            <a:ext cx="77048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000" b="1" u="sng" dirty="0" smtClean="0"/>
              <a:t>Умова Вульфа-Брегга</a:t>
            </a:r>
            <a:endParaRPr lang="ru-RU" sz="30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770321" y="2292523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Дозволяє визначити міжатомну відстань у кристалі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157418"/>
              </p:ext>
            </p:extLst>
          </p:nvPr>
        </p:nvGraphicFramePr>
        <p:xfrm>
          <a:off x="307975" y="2780928"/>
          <a:ext cx="4739435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" imgW="2298600" imgH="1117440" progId="Equation.DSMT4">
                  <p:embed/>
                </p:oleObj>
              </mc:Choice>
              <mc:Fallback>
                <p:oleObj name="Equation" r:id="rId3" imgW="229860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975" y="2780928"/>
                        <a:ext cx="4739435" cy="2304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4" descr="data:image/png;base64,iVBORw0KGgoAAAANSUhEUgAAARcAAAC1CAMAAABCrku3AAAA/1BMVEX///8AAADz8/Pc3NxUVFTDw8Ozs7P5+flcXFyXl5d3d3eSkpL19fWurq7AwMDt7e3l5eXPz8/Jycmqqqre3t7u7u5wcHCMjIyVlZXS0tI8PDy5ubnn5+d5eXmcnJxsbGyBgYEwMDA5OTliYmJKSkoYGBhXV1dOTk5kUlJEQUB8hpfLy9KXl6HKwsJfQTJWPDKIi5UVK0UzOlN3fIqek4ion513XEadpbFERkyelJEvHSVAOUl+gYlmdolZWmZyZ2WJfIhKKBhXXHIAABCMfXVGS1ne2NaglYF6Z1kkJCQSEhLLw7lOVl+3qJ0lHheVhX0SABerusFBTGE0Q190Vjy68JwYAAANyElEQVR4nO1dC7uayBkeIEBUFEW8BUU9F09ONu2mm2TTbtOk3cvZPU232932//+WzgUUFJ0XZYC0vM8T4sEPZ3iZyzffZSBECn0kl1kBMiXBmcll7HkBBc0nchl3VUBBhWC41ORCE6OIouy2XGY4KKKki2HcaVoglVq5xZRmT+TdJKwHMeRKk1Zk6BVVGPJLxZV2CYLeqicRsSd6YcVN5AOVERZW2vkI5J1IB0YFHB35SDWonpjAkorMO8UW2ZGPVbOqienJaSFmt+AygenPknVtxWj5UpHZtOhCTaCNApqOQgBaiYq+DoxpiKajDB353KDmwQHdRO84KkpGgAwuinSJZ3IRYN5ShIVcK1Gle7pAM1wVsSTLD30sl1G3VjEAYibySaF4jID+a1+rKx9ZN1dhc0BUJ6CjnQ9gKRrcKiw/G4ZciS1yVZQBZ2VLZYAJvVggrUX5uLeQE1Oy3uss5DLIuHwZkBK6pupa5Cytv1JfjRBQUQBNpzAM5bTYE3kjvxyA7tYveDV/AvLWYiw1QBcuAIDeCMwQBeFeJjDUtJKarw8s1v2S1tYLqUKnW9q6jJpQmEOpCGIrLwDAInrQ9UprvJ6cGB2YPS/Gqi8V8QCDWnFAdLe2cptDG9Bhp6Wu15AJR/kQg9iwW4Bbtki4QDcJ1T4qG1C9y7cH6YCuVIwf+AjmwJMJHhVW4AhCoIUiMucCMfSoXUQfAdCMB/J561wgPw3UUAWAWRLwAJ4HT25b0O8LilvIC8TW0yvYvxcBUKDITLlt4RgQv0PX0hR0JmBRP18VXywKYI3f07TimwywcvXLW9JnQOp70NcKeAGmOV2rzJPF8UQq0b0uup8jg0tQcQyBIbc52EHBTRpwSlhl294PgMRJjYtcQdqIgVnNLJgLiIIFxKGhcDqAYUerwum5D8BKWGAASB9xklek0O0B6SZFmVgRjwdgxCsFSJxDQaEniFYybhVSVAGwl3KZQqIsRitASK46lIYOMM4VYXMAemN9UhUYOvKlNbm5uBTEqjypLJItE8AUcHF8LxJCt646iHgfz4j0YSL6+wkgtCg0hJ0JcyO3J1wWPguMp7VIUkjBGGraSibkXBJXADiCfKmzunR4wVKTqzEX2IoQj8d9yc4iDMhN2+d6ZxHrf02S5g4A2ByIcZ4yOuoA4WulRmnlgb+SipwZ5zCWW9i7FfjQUCDhQIv8qzokps8GIkUrg94BHHyIbpxGCxhzJ7l/tUwgxrTcbkAfGJOAjlYtgAVBzjBWpHO2FAb/FwMkgbCbxyqN6LBupc4iDMhgkKfFABYtJOK7eiAhSrhZsyt3BM1LDaE7H4DzGLFecwC0EKt2q8VsIPYEZI4hWArGheaLEgHE94JWKqC/eTXwoaFAJqWnwO/Io7mJodVdc0kCSYNa7d/QwcSDOIJUhvAVD8TmMNp3Qu4bxhHVvrrE5PPgrAChu/Sfe4ZKZEeSSU1NLmn0EqqLCWjme30gzQvixZyv67Ph11E4P7vB2/iP8fQpsDpML63TvLSB69WnIBQA+wVtAWKk5JGaiKElZZ5M8QLM0FBfrR7v6Ep6KFbTPLIXMs0lZ+skL4iyNqlHOIcEbx+fbv4plLXYwLKRX5XcVibBC+JpqjIQNQde0af35iX7tFU7kOCORET4jheEFmSziBrAZ0Pue9ZzEjodQszOvbrjBdCFPweTC4P9emR/zz6kAi2QLVe2s/WTgzMnUD/XYjZGz1dTPg6mo8qAaWWb1xbzEgKtrPpAVBSOz6efvYgCxAoZR0FFvCBtrPS9MS7G/rIfGUL7LT6BCV6gLJVyEuiLxIFSAe1Cwi8SvCDqYJn7PxSEw2XRNaDQc0ML4wVyQH0eCl0ah7yMkKgXdquUF3sK3PLnZlvgyFhGjxD38oKrx4gOC6QPVgBjdnq6SPEymM3mByezEQ6MG2O2kguOuLOoL6lGCrI6F4CBpp3eTSVJgUWF7xkxSIa5xiAXc3ggan8NhK3FYHWeqjV3Grz2p4hJhH4HXJi7FoG5lwvLGxY34jlcGFwJiDrn9jHZXatLB7KZZXWZYsA8Nl3LMsiInp8Tnx5t4lmWxZZ4QYeXMSRzenoUXWPya4S40b2yuDjVu4I2F9YCn8x7t8Fov4gZ0ek1dLDwWBHXXPYxsLo+6dPz+qE4LSJY8xq5XHhFa2RR3XhP3NyJsxpZos6MGIuJs/v1Uzcg7tdlv0tvgN8vI6Zn9mjlDPofbXKmOWBnvOHSpidc0qdHm8xMk5Zmml4Y8eLS0zrx42vo7+iRuCfE6RlvISrk9Ylrduls7aeK6BnE4ddQcXpNn8veemZvzn/d2atRz6dFeJMJr5HgZUw806T9Yy7ETSbuJcV5jcwWF5547AaouM3vN3kDQnxEjyP+67RGR1tRqGUblbq8BYBNcUJl/x4NLVLNnddeMqPHXkrnkcrC+RHDbXe+GLqm3WV/Yy0XeEpleLMb7yQrvV44vBoOT1vpdqpzPxyGeHSRtZTuEg9i4T4xj9yHkyfaKamlnfQ1Mw/lRhbHfnasWK46nwbiJs0H/8SU4DA+WMcwT+iyQBa7ehTPi9TyKBkw6vHmBgW8HN19KRriI16O+ISqzhSPoIIX0s185F40xEe8TLL727QeyyIlvGS6nE0r0nIjXjrDLGLOCIdWAiW80GXCwYLAHJK99uIezkr2qi4eV0W8OPsR4UF3G5AneHGnzqG3sT5BUYp4OYjWZBrOTOhowj05Zp/3eEC2ZCsJqnjJtLYF414Q9J6xQ1YoLrIlW1lQxksy8DnYDqZBEJjPTHrMGEeQ5KPSoI4X0VMY9sIT027+q+2XtQpEVchLvEdZIpz1U/guGncfwtBJf10bWn75xxdKeYnuOHm/H/yfXnBePn0yPsaLTSFQo5Toj0QtL9xfmGgtDz/TQeRbxsv8DZ3K/x2fZ8SofH1GXnwginlhDsPEcsegND38xngZvaTcbHlhMrWJzx05b1hDVstLOjPmm5vN3XrOeHn+jH5KOg9qQ8ts8Sr4lajmJbWn8Kdv6T/tV8rLj1/RRbeWMGbVJiV6FpKHf7EPinlJZtq8pSvl4CWbj36hNMzeJ6Tq4qD36YJ3+Bv7pJAX0R7aW8P6T+/IA4tCo7y8SIVbRU78B8PQR9Wqdv95Qew7buhQx4v7jbjHbVTCp7ctHg/9hNLT+lNCUkj03obhH99Vy8vXr8lfX82Uji/2mw9Ccdtt3vawXU/7RuL+Re4vX0I+VJ1M8/ED8f7CPqhrL+//HN/73uixZ98VcXcD3peML5RVJydU8fI7R/8q5mXPkp3mJTIG//61ooqcCWX2l5v7P2z7SnoaTvESByM+r7oH7UERL+9m5M2r3Z+p2MvMvIkvX7BjbbqRIl5eUl327csjxSR52bqzH9geoDUKkVLBy493m1fk+6d3iTknGa2Z4CWRNfDw/MkPNfEFMKjWd2MkNrzf8aJse/3LURYvicDnHS81si3sozRe9K31dssL8ILtylAaL8SN9d6YF6Wve7kU5fGyTfGM/bA1bi3l8hKZcAUvFb7bG0GZvEQZooKXZa1pKZWXSHFjvCAx85WiXF74FMR4qY3h8gjsTYGxegB6Afc3gtvlVAYWOJz95Mw8KXR6AIcKdj33qhfAtMyCAH9uuep8GhMtOym8lyfUPtxo2hiddW9voLwJAeNW04BN6AV6PES9GMyyqziL4uAh2DeyJIsERCoEaP+3o/wACAMunDOwqNWa9sio0+oYZEaPOulNW1P6pMNHej/0xID06bFPBvRIxcci6yOkuhcTd0gwbdG2H7amFrG34nPiMfFhlLDAitB5ETvxIBL3I/HwKuals6uREdeowwKtWp0ZF3eJN+HCN+GQi5vE3d5ARo0EL0t6hot3hPjRG/C5tm0YxpzY9KgTnR5tMqdHZn/2+/xLlzj06BCXn+YZRZrW8an4KCVuCPFRUjzipb8rIlvcpuL9JZe9P1ojIS7OuNGt9v2ojkI8s0ZuxEsncWYnnlEj/RwDIcuH0jQ0wJhln6zRHE1GDPqKgVw9VKRvKJ7/fStP6leHthZYeKndwI/KNbU2PNUZXU1T7+bOpabnUoLyCeeqRr3XFg3OwE/XTzeXv8Lkfw/Ol3QouvoM9hcrGc4HOuuu6+Moqgv63xkkrI+fqDb4tFr88Eou9n+Hv31B7M2LqmtRPzyn/8af4QYmqvEtId9rjf6Vhv315rvN3abWHpIGDRo0aNCgQYMGDRo0aNCgQYMGDRo0aNCgQYMGDRo0aFAqwhw78Y/CHOHnRphjP2YTeMn1DqHyNJXhTY4XPayuciQszG+12xs0nsHTtDXwtj+B4b2mKX5JXa68Cfc+x4sexPsD1piwyJsAd830zsmbaLfHFnGX7fGMDMbt5YgMx+0xfdLtdkhserpHfHrCJz36pU1C8VaIu/aQjOiXA8LE2ylxg4sHVDzOD1i0x11exIAX4ZIuL8JZtmnrZuJ9Kr54jPMmlrF4Ro1IVCORvnG1mPAzFpmPmbhHxfXDGon8gCcLWiMSttv0mvmYFrETXzDxsRA3iXjHi67rdnS0dZYyII6OrjuJL+PTtuA+tONrToqL95Pc2tlFEH5NfMYWKSLXUI2cORdu2w4iLngZ2rvTJF11nQvG4vY5eXq8a9yiwfYbliGCxvyvNDwvy77O8QqJOavzo+JcdWetafDuGv2utsYjwybaEo6XYsTAs5dLW3nOwL3/Anorvr6LVLMp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7" descr="data:image/png;base64,iVBORw0KGgoAAAANSUhEUgAAARcAAAC1CAMAAABCrku3AAAA/1BMVEX///8AAADz8/Pc3NxUVFTDw8Ozs7P5+flcXFyXl5d3d3eSkpL19fWurq7AwMDt7e3l5eXPz8/Jycmqqqre3t7u7u5wcHCMjIyVlZXS0tI8PDy5ubnn5+d5eXmcnJxsbGyBgYEwMDA5OTliYmJKSkoYGBhXV1dOTk5kUlJEQUB8hpfLy9KXl6HKwsJfQTJWPDKIi5UVK0UzOlN3fIqek4ion513XEadpbFERkyelJEvHSVAOUl+gYlmdolZWmZyZ2WJfIhKKBhXXHIAABCMfXVGS1ne2NaglYF6Z1kkJCQSEhLLw7lOVl+3qJ0lHheVhX0SABerusFBTGE0Q190Vjy68JwYAAANyElEQVR4nO1dC7uayBkeIEBUFEW8BUU9F09ONu2mm2TTbtOk3cvZPU232932//+WzgUUFJ0XZYC0vM8T4sEPZ3iZyzffZSBECn0kl1kBMiXBmcll7HkBBc0nchl3VUBBhWC41ORCE6OIouy2XGY4KKKki2HcaVoglVq5xZRmT+TdJKwHMeRKk1Zk6BVVGPJLxZV2CYLeqicRsSd6YcVN5AOVERZW2vkI5J1IB0YFHB35SDWonpjAkorMO8UW2ZGPVbOqienJaSFmt+AygenPknVtxWj5UpHZtOhCTaCNApqOQgBaiYq+DoxpiKajDB353KDmwQHdRO84KkpGgAwuinSJZ3IRYN5ShIVcK1Gle7pAM1wVsSTLD30sl1G3VjEAYibySaF4jID+a1+rKx9ZN1dhc0BUJ6CjnQ9gKRrcKiw/G4ZciS1yVZQBZ2VLZYAJvVggrUX5uLeQE1Oy3uss5DLIuHwZkBK6pupa5Cytv1JfjRBQUQBNpzAM5bTYE3kjvxyA7tYveDV/AvLWYiw1QBcuAIDeCMwQBeFeJjDUtJKarw8s1v2S1tYLqUKnW9q6jJpQmEOpCGIrLwDAInrQ9UprvJ6cGB2YPS/Gqi8V8QCDWnFAdLe2cptDG9Bhp6Wu15AJR/kQg9iwW4Bbtki4QDcJ1T4qG1C9y7cH6YCuVIwf+AjmwJMJHhVW4AhCoIUiMucCMfSoXUQfAdCMB/J561wgPw3UUAWAWRLwAJ4HT25b0O8LilvIC8TW0yvYvxcBUKDITLlt4RgQv0PX0hR0JmBRP18VXywKYI3f07TimwywcvXLW9JnQOp70NcKeAGmOV2rzJPF8UQq0b0uup8jg0tQcQyBIbc52EHBTRpwSlhl294PgMRJjYtcQdqIgVnNLJgLiIIFxKGhcDqAYUerwum5D8BKWGAASB9xklek0O0B6SZFmVgRjwdgxCsFSJxDQaEniFYybhVSVAGwl3KZQqIsRitASK46lIYOMM4VYXMAemN9UhUYOvKlNbm5uBTEqjypLJItE8AUcHF8LxJCt646iHgfz4j0YSL6+wkgtCg0hJ0JcyO3J1wWPguMp7VIUkjBGGraSibkXBJXADiCfKmzunR4wVKTqzEX2IoQj8d9yc4iDMhN2+d6ZxHrf02S5g4A2ByIcZ4yOuoA4WulRmnlgb+SipwZ5zCWW9i7FfjQUCDhQIv8qzokps8GIkUrg94BHHyIbpxGCxhzJ7l/tUwgxrTcbkAfGJOAjlYtgAVBzjBWpHO2FAb/FwMkgbCbxyqN6LBupc4iDMhgkKfFABYtJOK7eiAhSrhZsyt3BM1LDaE7H4DzGLFecwC0EKt2q8VsIPYEZI4hWArGheaLEgHE94JWKqC/eTXwoaFAJqWnwO/Io7mJodVdc0kCSYNa7d/QwcSDOIJUhvAVD8TmMNp3Qu4bxhHVvrrE5PPgrAChu/Sfe4ZKZEeSSU1NLmn0EqqLCWjme30gzQvixZyv67Ph11E4P7vB2/iP8fQpsDpML63TvLSB69WnIBQA+wVtAWKk5JGaiKElZZ5M8QLM0FBfrR7v6Ep6KFbTPLIXMs0lZ+skL4iyNqlHOIcEbx+fbv4plLXYwLKRX5XcVibBC+JpqjIQNQde0af35iX7tFU7kOCORET4jheEFmSziBrAZ0Pue9ZzEjodQszOvbrjBdCFPweTC4P9emR/zz6kAi2QLVe2s/WTgzMnUD/XYjZGz1dTPg6mo8qAaWWb1xbzEgKtrPpAVBSOz6efvYgCxAoZR0FFvCBtrPS9MS7G/rIfGUL7LT6BCV6gLJVyEuiLxIFSAe1Cwi8SvCDqYJn7PxSEw2XRNaDQc0ML4wVyQH0eCl0ah7yMkKgXdquUF3sK3PLnZlvgyFhGjxD38oKrx4gOC6QPVgBjdnq6SPEymM3mByezEQ6MG2O2kguOuLOoL6lGCrI6F4CBpp3eTSVJgUWF7xkxSIa5xiAXc3ggan8NhK3FYHWeqjV3Grz2p4hJhH4HXJi7FoG5lwvLGxY34jlcGFwJiDrn9jHZXatLB7KZZXWZYsA8Nl3LMsiInp8Tnx5t4lmWxZZ4QYeXMSRzenoUXWPya4S40b2yuDjVu4I2F9YCn8x7t8Fov4gZ0ek1dLDwWBHXXPYxsLo+6dPz+qE4LSJY8xq5XHhFa2RR3XhP3NyJsxpZos6MGIuJs/v1Uzcg7tdlv0tvgN8vI6Zn9mjlDPofbXKmOWBnvOHSpidc0qdHm8xMk5Zmml4Y8eLS0zrx42vo7+iRuCfE6RlvISrk9Ylrduls7aeK6BnE4ddQcXpNn8veemZvzn/d2atRz6dFeJMJr5HgZUw806T9Yy7ETSbuJcV5jcwWF5547AaouM3vN3kDQnxEjyP+67RGR1tRqGUblbq8BYBNcUJl/x4NLVLNnddeMqPHXkrnkcrC+RHDbXe+GLqm3WV/Yy0XeEpleLMb7yQrvV44vBoOT1vpdqpzPxyGeHSRtZTuEg9i4T4xj9yHkyfaKamlnfQ1Mw/lRhbHfnasWK46nwbiJs0H/8SU4DA+WMcwT+iyQBa7ehTPi9TyKBkw6vHmBgW8HN19KRriI16O+ISqzhSPoIIX0s185F40xEe8TLL727QeyyIlvGS6nE0r0nIjXjrDLGLOCIdWAiW80GXCwYLAHJK99uIezkr2qi4eV0W8OPsR4UF3G5AneHGnzqG3sT5BUYp4OYjWZBrOTOhowj05Zp/3eEC2ZCsJqnjJtLYF414Q9J6xQ1YoLrIlW1lQxksy8DnYDqZBEJjPTHrMGEeQ5KPSoI4X0VMY9sIT027+q+2XtQpEVchLvEdZIpz1U/guGncfwtBJf10bWn75xxdKeYnuOHm/H/yfXnBePn0yPsaLTSFQo5Toj0QtL9xfmGgtDz/TQeRbxsv8DZ3K/x2fZ8SofH1GXnwginlhDsPEcsegND38xngZvaTcbHlhMrWJzx05b1hDVstLOjPmm5vN3XrOeHn+jH5KOg9qQ8ts8Sr4lajmJbWn8Kdv6T/tV8rLj1/RRbeWMGbVJiV6FpKHf7EPinlJZtq8pSvl4CWbj36hNMzeJ6Tq4qD36YJ3+Bv7pJAX0R7aW8P6T+/IA4tCo7y8SIVbRU78B8PQR9Wqdv95Qew7buhQx4v7jbjHbVTCp7ctHg/9hNLT+lNCUkj03obhH99Vy8vXr8lfX82Uji/2mw9Ccdtt3vawXU/7RuL+Re4vX0I+VJ1M8/ED8f7CPqhrL+//HN/73uixZ98VcXcD3peML5RVJydU8fI7R/8q5mXPkp3mJTIG//61ooqcCWX2l5v7P2z7SnoaTvESByM+r7oH7UERL+9m5M2r3Z+p2MvMvIkvX7BjbbqRIl5eUl327csjxSR52bqzH9geoDUKkVLBy493m1fk+6d3iTknGa2Z4CWRNfDw/MkPNfEFMKjWd2MkNrzf8aJse/3LURYvicDnHS81si3sozRe9K31dssL8ILtylAaL8SN9d6YF6Wve7kU5fGyTfGM/bA1bi3l8hKZcAUvFb7bG0GZvEQZooKXZa1pKZWXSHFjvCAx85WiXF74FMR4qY3h8gjsTYGxegB6Afc3gtvlVAYWOJz95Mw8KXR6AIcKdj33qhfAtMyCAH9uuep8GhMtOym8lyfUPtxo2hiddW9voLwJAeNW04BN6AV6PES9GMyyqziL4uAh2DeyJIsERCoEaP+3o/wACAMunDOwqNWa9sio0+oYZEaPOulNW1P6pMNHej/0xID06bFPBvRIxcci6yOkuhcTd0gwbdG2H7amFrG34nPiMfFhlLDAitB5ETvxIBL3I/HwKuals6uREdeowwKtWp0ZF3eJN+HCN+GQi5vE3d5ARo0EL0t6hot3hPjRG/C5tm0YxpzY9KgTnR5tMqdHZn/2+/xLlzj06BCXn+YZRZrW8an4KCVuCPFRUjzipb8rIlvcpuL9JZe9P1ojIS7OuNGt9v2ojkI8s0ZuxEsncWYnnlEj/RwDIcuH0jQ0wJhln6zRHE1GDPqKgVw9VKRvKJ7/fStP6leHthZYeKndwI/KNbU2PNUZXU1T7+bOpabnUoLyCeeqRr3XFg3OwE/XTzeXv8Lkfw/Ol3QouvoM9hcrGc4HOuuu6+Moqgv63xkkrI+fqDb4tFr88Eou9n+Hv31B7M2LqmtRPzyn/8af4QYmqvEtId9rjf6Vhv315rvN3abWHpIGDRo0aNCgQYMGDRo0aNCgQYMGDRo0aNCgQYMGDRo0aFAqwhw78Y/CHOHnRphjP2YTeMn1DqHyNJXhTY4XPayuciQszG+12xs0nsHTtDXwtj+B4b2mKX5JXa68Cfc+x4sexPsD1piwyJsAd830zsmbaLfHFnGX7fGMDMbt5YgMx+0xfdLtdkhserpHfHrCJz36pU1C8VaIu/aQjOiXA8LE2ylxg4sHVDzOD1i0x11exIAX4ZIuL8JZtmnrZuJ9Kr54jPMmlrF4Ro1IVCORvnG1mPAzFpmPmbhHxfXDGon8gCcLWiMSttv0mvmYFrETXzDxsRA3iXjHi67rdnS0dZYyII6OrjuJL+PTtuA+tONrToqL95Pc2tlFEH5NfMYWKSLXUI2cORdu2w4iLngZ2rvTJF11nQvG4vY5eXq8a9yiwfYbliGCxvyvNDwvy77O8QqJOavzo+JcdWetafDuGv2utsYjwybaEo6XYsTAs5dLW3nOwL3/Anorvr6LVLMp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5" name="Picture 9" descr="https://upload.wikimedia.org/wikipedia/commons/thumb/3/3c/Bragg_diffraction.svg/2000px-Bragg_diffraction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221088"/>
            <a:ext cx="5069015" cy="245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08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image.slidesharecdn.com/rentgen-130210142247-phpapp01/95/rentgen-5-638.jpg?cb=13605062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68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761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649" y="1052736"/>
            <a:ext cx="8229600" cy="764704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Теплове випромінювання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501008"/>
            <a:ext cx="82089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err="1" smtClean="0">
                <a:solidFill>
                  <a:srgbClr val="FF0000"/>
                </a:solidFill>
              </a:rPr>
              <a:t>ВІДКРИТИ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ІНШУ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ПРЕЗЕНТАЦІЮ</a:t>
            </a:r>
            <a:endParaRPr lang="ru-RU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04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ens.tpu.ru/POSOBIE_FIS_KUSN/%CA%EE%EB%E5%E1%E0%ED%E8%FF%20%E8%20%E2%EE%EB%ED%FB.%20%C3%E5%EE%EC%E5%F2%F0%E8%F7%E5%F1%EA%E0%FF%20%E8%20%E2%EE%EB%ED%EE%E2%E0%FF%20%EE%EF%F2%E8%EA%E0/ima/image179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40" t="34545"/>
          <a:stretch/>
        </p:blipFill>
        <p:spPr bwMode="auto">
          <a:xfrm>
            <a:off x="1988879" y="2492896"/>
            <a:ext cx="4536445" cy="365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493" y="692696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u="sng" dirty="0" smtClean="0"/>
              <a:t>Основна задача дифракції: </a:t>
            </a:r>
          </a:p>
          <a:p>
            <a:pPr algn="ctr"/>
            <a:r>
              <a:rPr lang="uk-UA" sz="2400" dirty="0" smtClean="0"/>
              <a:t>визначення розподілу інтенсивності </a:t>
            </a:r>
            <a:endParaRPr lang="en-US" sz="2400" dirty="0" smtClean="0"/>
          </a:p>
          <a:p>
            <a:pPr algn="ctr"/>
            <a:r>
              <a:rPr lang="uk-UA" sz="2400" dirty="0" smtClean="0"/>
              <a:t>в </a:t>
            </a:r>
            <a:r>
              <a:rPr lang="uk-UA" sz="2400" dirty="0" smtClean="0"/>
              <a:t>залежності від кута між початковим напрямом поширення і напрямом </a:t>
            </a:r>
            <a:r>
              <a:rPr lang="uk-UA" sz="2400" dirty="0" err="1" smtClean="0"/>
              <a:t>дифрагованих</a:t>
            </a:r>
            <a:r>
              <a:rPr lang="uk-UA" sz="2400" dirty="0" smtClean="0"/>
              <a:t> променів.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2624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7984" y="912790"/>
            <a:ext cx="44644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 smtClean="0"/>
              <a:t>Для пояснення закону прямолінійного поширення світла Х.</a:t>
            </a:r>
            <a:r>
              <a:rPr lang="uk-UA" sz="2200" dirty="0" err="1" smtClean="0"/>
              <a:t>Гюйгенс</a:t>
            </a:r>
            <a:r>
              <a:rPr lang="uk-UA" sz="2200" dirty="0" smtClean="0"/>
              <a:t> запропонував принцип, згідно якому </a:t>
            </a:r>
            <a:r>
              <a:rPr lang="uk-UA" sz="2200" b="1" dirty="0" smtClean="0"/>
              <a:t>кожну точку хвильового фронту (поверхні, якої досягла хвиля) можна вважати центром вторинних (нових) сферичних хвиль.</a:t>
            </a:r>
            <a:endParaRPr lang="ru-RU" sz="2200" dirty="0"/>
          </a:p>
        </p:txBody>
      </p:sp>
      <p:pic>
        <p:nvPicPr>
          <p:cNvPr id="2050" name="Picture 2" descr="https://upload.wikimedia.org/wikipedia/commons/thumb/6/60/Refraction_on_an_aperture_-_Huygens-Fresnel_principle.svg/500px-Refraction_on_an_aperture_-_Huygens-Fresnel_princip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693367"/>
            <a:ext cx="47625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commons/thumb/b/b7/Refraction_-_Huygens-Fresnel_principle.svg/500px-Refraction_-_Huygens-Fresnel_principl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4762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3808" y="188640"/>
            <a:ext cx="3168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/>
              <a:t>Принцип </a:t>
            </a:r>
            <a:r>
              <a:rPr lang="uk-UA" sz="2600" b="1" dirty="0" err="1" smtClean="0"/>
              <a:t>Гюйгенса</a:t>
            </a:r>
            <a:endParaRPr lang="ru-RU" sz="2600" b="1" dirty="0"/>
          </a:p>
        </p:txBody>
      </p:sp>
      <p:pic>
        <p:nvPicPr>
          <p:cNvPr id="16386" name="Picture 2" descr="http://fotoapparat-expert.ru/wp-content/uploads/2013/06/difrakciya-sveta-prohogdenie-volny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57" y="3431788"/>
            <a:ext cx="3739371" cy="337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5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chool-physics.spb.ru/data/pict/Young_experienc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27" t="5149" r="4448" b="3575"/>
          <a:stretch/>
        </p:blipFill>
        <p:spPr bwMode="auto">
          <a:xfrm>
            <a:off x="4355976" y="2950082"/>
            <a:ext cx="4788024" cy="377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935" y="116632"/>
            <a:ext cx="8229600" cy="490066"/>
          </a:xfrm>
        </p:spPr>
        <p:txBody>
          <a:bodyPr>
            <a:normAutofit/>
          </a:bodyPr>
          <a:lstStyle/>
          <a:p>
            <a:r>
              <a:rPr lang="uk-UA" sz="2600" dirty="0" smtClean="0"/>
              <a:t>Принцип </a:t>
            </a:r>
            <a:r>
              <a:rPr lang="uk-UA" sz="2600" dirty="0" err="1" smtClean="0"/>
              <a:t>Гюйгенса-Френеля</a:t>
            </a:r>
            <a:endParaRPr lang="ru-RU" sz="2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39524"/>
            <a:ext cx="85689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/>
              <a:t>Принцип </a:t>
            </a:r>
            <a:r>
              <a:rPr lang="uk-UA" sz="2200" dirty="0" err="1" smtClean="0"/>
              <a:t>Гюйгенса</a:t>
            </a:r>
            <a:r>
              <a:rPr lang="uk-UA" sz="2200" dirty="0" smtClean="0"/>
              <a:t> пояснює розповсюдження хвиль згідно з законами </a:t>
            </a:r>
            <a:r>
              <a:rPr lang="uk-UA" sz="2200" u="sng" dirty="0" smtClean="0"/>
              <a:t>геометричної оптики</a:t>
            </a:r>
            <a:r>
              <a:rPr lang="uk-UA" sz="2200" dirty="0" smtClean="0"/>
              <a:t>, але не може пояснити явище </a:t>
            </a:r>
            <a:r>
              <a:rPr lang="uk-UA" sz="2200" b="1" dirty="0" smtClean="0"/>
              <a:t>дифракції</a:t>
            </a:r>
            <a:r>
              <a:rPr lang="uk-UA" sz="2200" dirty="0" smtClean="0"/>
              <a:t>.</a:t>
            </a:r>
          </a:p>
          <a:p>
            <a:r>
              <a:rPr lang="uk-UA" sz="2200" dirty="0" smtClean="0"/>
              <a:t>О.</a:t>
            </a:r>
            <a:r>
              <a:rPr lang="uk-UA" sz="2200" dirty="0" err="1" smtClean="0"/>
              <a:t>Френель</a:t>
            </a:r>
            <a:r>
              <a:rPr lang="uk-UA" sz="2200" dirty="0" smtClean="0"/>
              <a:t> доповнив принцип </a:t>
            </a:r>
            <a:r>
              <a:rPr lang="uk-UA" sz="2200" dirty="0" err="1" smtClean="0"/>
              <a:t>Гюйгенса</a:t>
            </a:r>
            <a:r>
              <a:rPr lang="uk-UA" sz="2200" dirty="0" smtClean="0"/>
              <a:t>, ввівши поняття </a:t>
            </a:r>
            <a:r>
              <a:rPr lang="uk-UA" sz="2200" b="1" dirty="0" smtClean="0"/>
              <a:t>когерентності</a:t>
            </a:r>
            <a:r>
              <a:rPr lang="uk-UA" sz="2200" dirty="0" smtClean="0"/>
              <a:t>  </a:t>
            </a:r>
            <a:r>
              <a:rPr lang="uk-UA" sz="2200" dirty="0" smtClean="0"/>
              <a:t>та  </a:t>
            </a:r>
            <a:r>
              <a:rPr lang="uk-UA" sz="2200" b="1" dirty="0" smtClean="0"/>
              <a:t>інтерференції</a:t>
            </a:r>
            <a:r>
              <a:rPr lang="uk-UA" sz="2200" dirty="0" smtClean="0"/>
              <a:t> </a:t>
            </a:r>
            <a:r>
              <a:rPr lang="uk-UA" sz="2200" dirty="0" smtClean="0"/>
              <a:t> елементарних </a:t>
            </a:r>
            <a:r>
              <a:rPr lang="uk-UA" sz="2200" dirty="0" smtClean="0"/>
              <a:t>хвиль, що дозволило розглянути дифракційні процеси.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606" y="2564904"/>
            <a:ext cx="42498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u="sng" dirty="0" smtClean="0">
                <a:solidFill>
                  <a:schemeClr val="accent2"/>
                </a:solidFill>
              </a:rPr>
              <a:t>Формулювання:</a:t>
            </a:r>
          </a:p>
          <a:p>
            <a:r>
              <a:rPr lang="uk-UA" sz="2400" b="1" dirty="0" smtClean="0"/>
              <a:t>Кожен елемент хвильового фронту можна розглядати як центр вторинного збурення, яке породжує вторинні сферичні хвилі, а результуюче світлове поле в кожній точці простору буде визначатись інтерференцією цих хвиль.</a:t>
            </a:r>
          </a:p>
        </p:txBody>
      </p:sp>
    </p:spTree>
    <p:extLst>
      <p:ext uri="{BB962C8B-B14F-4D97-AF65-F5344CB8AC3E}">
        <p14:creationId xmlns:p14="http://schemas.microsoft.com/office/powerpoint/2010/main" val="154899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Метод зон </a:t>
            </a:r>
            <a:r>
              <a:rPr lang="uk-UA" sz="3600" dirty="0" err="1" smtClean="0"/>
              <a:t>Френеля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Розбиття фронту хвилі на кільцеві зони</a:t>
            </a:r>
            <a:r>
              <a:rPr lang="uk-UA" b="1" dirty="0" smtClean="0"/>
              <a:t>., для спрощенн</a:t>
            </a:r>
            <a:r>
              <a:rPr lang="uk-UA" b="1" dirty="0" smtClean="0"/>
              <a:t>я </a:t>
            </a:r>
            <a:r>
              <a:rPr lang="uk-UA" b="1" dirty="0" err="1" smtClean="0"/>
              <a:t>розв</a:t>
            </a:r>
            <a:r>
              <a:rPr lang="en-US" b="1" dirty="0" smtClean="0"/>
              <a:t>’</a:t>
            </a:r>
            <a:r>
              <a:rPr lang="uk-UA" b="1" dirty="0" err="1" smtClean="0"/>
              <a:t>язку</a:t>
            </a:r>
            <a:r>
              <a:rPr lang="uk-UA" b="1" dirty="0" smtClean="0"/>
              <a:t> задачі дифракції.</a:t>
            </a:r>
            <a:endParaRPr lang="uk-UA" b="1" dirty="0" smtClean="0"/>
          </a:p>
          <a:p>
            <a:r>
              <a:rPr lang="uk-UA" dirty="0" smtClean="0"/>
              <a:t>Нехай</a:t>
            </a:r>
            <a:r>
              <a:rPr lang="en-US" dirty="0" smtClean="0"/>
              <a:t> </a:t>
            </a:r>
            <a:r>
              <a:rPr lang="uk-UA" dirty="0" smtClean="0"/>
              <a:t>джерелом є точка </a:t>
            </a:r>
            <a:r>
              <a:rPr lang="en-US" dirty="0" smtClean="0"/>
              <a:t>S </a:t>
            </a:r>
            <a:r>
              <a:rPr lang="uk-UA" dirty="0" smtClean="0"/>
              <a:t>а спостерігач знаходиться у точці М.</a:t>
            </a:r>
          </a:p>
          <a:p>
            <a:r>
              <a:rPr lang="uk-UA" dirty="0" err="1" smtClean="0"/>
              <a:t>Розіб</a:t>
            </a:r>
            <a:r>
              <a:rPr lang="en-US" dirty="0" smtClean="0"/>
              <a:t>’</a:t>
            </a:r>
            <a:r>
              <a:rPr lang="uk-UA" dirty="0" err="1" smtClean="0"/>
              <a:t>ємо</a:t>
            </a:r>
            <a:r>
              <a:rPr lang="uk-UA" dirty="0" smtClean="0"/>
              <a:t> поверхню Р (через яку проходять промені) на сферичні кільця 0,1,2,3…, щоб відстань від країв до точки М відрізнялась на </a:t>
            </a:r>
            <a:r>
              <a:rPr lang="uk-UA" b="1" dirty="0" smtClean="0"/>
              <a:t>пів довжини хвилі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3078" name="Picture 6" descr="http://www.physbook.ru/images/thumb/0/06/Aksen-17.18.jpg/300px-Aksen-17.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23" y="3861048"/>
            <a:ext cx="4064337" cy="242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930031"/>
              </p:ext>
            </p:extLst>
          </p:nvPr>
        </p:nvGraphicFramePr>
        <p:xfrm>
          <a:off x="611559" y="2708920"/>
          <a:ext cx="3010399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4" imgW="1828800" imgH="393480" progId="Equation.DSMT4">
                  <p:embed/>
                </p:oleObj>
              </mc:Choice>
              <mc:Fallback>
                <p:oleObj name="Equation" r:id="rId4" imgW="1828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59" y="2708920"/>
                        <a:ext cx="3010399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8079" y="3429000"/>
            <a:ext cx="40679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Різниця ходу двох </a:t>
            </a:r>
            <a:r>
              <a:rPr lang="uk-UA" dirty="0" smtClean="0"/>
              <a:t>СУСІДНІХ хвиль </a:t>
            </a:r>
            <a:r>
              <a:rPr lang="uk-UA" dirty="0" smtClean="0"/>
              <a:t>дорівнює пів довжини хвилі, отже коливання приходять у точку М в різних фазах.</a:t>
            </a:r>
          </a:p>
          <a:p>
            <a:r>
              <a:rPr lang="uk-UA" dirty="0" smtClean="0"/>
              <a:t>При накладанні, такі коливання будуть взаємно послабляти одне одного. Тому </a:t>
            </a:r>
            <a:r>
              <a:rPr lang="uk-UA" dirty="0"/>
              <a:t>амплітуда </a:t>
            </a:r>
            <a:r>
              <a:rPr lang="uk-UA" dirty="0" smtClean="0"/>
              <a:t>результуючого світового коливання буде: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554408"/>
              </p:ext>
            </p:extLst>
          </p:nvPr>
        </p:nvGraphicFramePr>
        <p:xfrm>
          <a:off x="520660" y="5589240"/>
          <a:ext cx="4284663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6" imgW="1828800" imgH="228600" progId="Equation.DSMT4">
                  <p:embed/>
                </p:oleObj>
              </mc:Choice>
              <mc:Fallback>
                <p:oleObj name="Equation" r:id="rId6" imgW="1828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0660" y="5589240"/>
                        <a:ext cx="4284663" cy="534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286104"/>
            <a:ext cx="4536504" cy="383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ПОКАЗАТИ ВІДЕО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868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576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Дифракція </a:t>
            </a:r>
            <a:r>
              <a:rPr lang="uk-UA" sz="3600" dirty="0" err="1" smtClean="0"/>
              <a:t>Френеля</a:t>
            </a:r>
            <a:r>
              <a:rPr lang="uk-UA" sz="3600" dirty="0" smtClean="0"/>
              <a:t> на круглому отворі</a:t>
            </a:r>
            <a:endParaRPr lang="ru-RU" sz="3600" dirty="0"/>
          </a:p>
        </p:txBody>
      </p:sp>
      <p:pic>
        <p:nvPicPr>
          <p:cNvPr id="4098" name="Picture 2" descr="https://upload.wikimedia.org/wikipedia/commons/thumb/a/a2/Diffraction_geometry.svg/220px-Diffraction_geometry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3384376" cy="221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80112" y="1412776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 тих місцях екрану, де згідно законів геометричної оптики повинно бути темно ми побачимо легке освітлення, а в центрі розподіл </a:t>
            </a:r>
            <a:r>
              <a:rPr lang="uk-UA" dirty="0" err="1" smtClean="0"/>
              <a:t>інтенсивностей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Пятно 1 3"/>
          <p:cNvSpPr/>
          <p:nvPr/>
        </p:nvSpPr>
        <p:spPr>
          <a:xfrm>
            <a:off x="107504" y="2572454"/>
            <a:ext cx="288032" cy="280482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0687" y="2904041"/>
            <a:ext cx="461665" cy="10801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dirty="0" smtClean="0"/>
              <a:t>Джерело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3596500"/>
            <a:ext cx="461665" cy="177671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dirty="0" smtClean="0"/>
              <a:t>Екран з отвором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483025" y="3675442"/>
            <a:ext cx="461665" cy="7239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dirty="0"/>
              <a:t>Е</a:t>
            </a:r>
            <a:r>
              <a:rPr lang="uk-UA" dirty="0" smtClean="0"/>
              <a:t>кран</a:t>
            </a:r>
            <a:endParaRPr lang="ru-RU" dirty="0"/>
          </a:p>
        </p:txBody>
      </p:sp>
      <p:pic>
        <p:nvPicPr>
          <p:cNvPr id="4100" name="Picture 4" descr="http://femto.com.ua/articles/part_1/p1/1119934-3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684392"/>
            <a:ext cx="407853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9992" y="584466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Дифракційна картина залежить від відстані до екрану та до джерела світла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187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576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Дифракція </a:t>
            </a:r>
            <a:r>
              <a:rPr lang="uk-UA" sz="3600" dirty="0" err="1" smtClean="0"/>
              <a:t>Френеля</a:t>
            </a:r>
            <a:r>
              <a:rPr lang="uk-UA" sz="3600" dirty="0" smtClean="0"/>
              <a:t> на диску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494352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Перша зона </a:t>
            </a:r>
            <a:r>
              <a:rPr lang="uk-UA" dirty="0" err="1" smtClean="0"/>
              <a:t>Френеля</a:t>
            </a:r>
            <a:r>
              <a:rPr lang="uk-UA" dirty="0" smtClean="0"/>
              <a:t> будується від країв диска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868144" y="3861048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Пляма Пуассона </a:t>
            </a:r>
            <a:r>
              <a:rPr lang="uk-UA" dirty="0" smtClean="0"/>
              <a:t>– світна пляма за непрозорим тілом, яке освічується пучком світла, області його геометричної тіні.</a:t>
            </a:r>
            <a:endParaRPr lang="ru-RU" dirty="0"/>
          </a:p>
        </p:txBody>
      </p:sp>
      <p:pic>
        <p:nvPicPr>
          <p:cNvPr id="5122" name="Picture 2" descr="http://ens.tpu.ru/POSOBIE_FIS_KUSN/%CA%EE%EB%E5%E1%E0%ED%E8%FF%20%E8%20%E2%EE%EB%ED%FB.%20%C3%E5%EE%EC%E5%F2%F0%E8%F7%E5%F1%EA%E0%FF%20%E8%20%E2%EE%EB%ED%EE%E2%E0%FF%20%EE%EF%F2%E8%EA%E0/ima/image17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08" y="1412776"/>
            <a:ext cx="5323395" cy="30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В центре тени светлое пятн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12776"/>
            <a:ext cx="192405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6444208" y="2423657"/>
            <a:ext cx="663536" cy="14963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170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492896"/>
            <a:ext cx="8136904" cy="1143000"/>
          </a:xfrm>
        </p:spPr>
        <p:txBody>
          <a:bodyPr>
            <a:noAutofit/>
          </a:bodyPr>
          <a:lstStyle/>
          <a:p>
            <a:r>
              <a:rPr lang="uk-UA" sz="3000" b="1" dirty="0" smtClean="0"/>
              <a:t>Дифракція </a:t>
            </a:r>
            <a:r>
              <a:rPr lang="uk-UA" sz="3000" b="1" dirty="0" err="1" smtClean="0"/>
              <a:t>Фраунгофера</a:t>
            </a:r>
            <a:r>
              <a:rPr lang="uk-UA" sz="3000" b="1" dirty="0" smtClean="0"/>
              <a:t> </a:t>
            </a:r>
            <a:r>
              <a:rPr lang="uk-UA" sz="3000" dirty="0" smtClean="0"/>
              <a:t>– випадок дифракції, коли дифракційна картина спостерігається на </a:t>
            </a:r>
            <a:r>
              <a:rPr lang="uk-UA" sz="3000" dirty="0" smtClean="0"/>
              <a:t>таких відстанях </a:t>
            </a:r>
            <a:r>
              <a:rPr lang="uk-UA" sz="3000" dirty="0" smtClean="0"/>
              <a:t>до </a:t>
            </a:r>
            <a:r>
              <a:rPr lang="uk-UA" sz="3000" dirty="0" smtClean="0"/>
              <a:t>перешкоди, при яких пучки, які падають на перешкоду і проходять через неї можна вважати майже паралельними.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19454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62292" y="260648"/>
            <a:ext cx="8586171" cy="6434054"/>
            <a:chOff x="162292" y="260648"/>
            <a:chExt cx="8586171" cy="6434054"/>
          </a:xfrm>
        </p:grpSpPr>
        <p:pic>
          <p:nvPicPr>
            <p:cNvPr id="6146" name="Picture 2" descr="http://svitppt.com.ua/images/9/8831/770/img40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292" y="260648"/>
              <a:ext cx="8586171" cy="6434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" name="Прямая соединительная линия 2"/>
            <p:cNvCxnSpPr/>
            <p:nvPr/>
          </p:nvCxnSpPr>
          <p:spPr>
            <a:xfrm flipV="1">
              <a:off x="1979712" y="2996952"/>
              <a:ext cx="72008" cy="144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>
              <a:off x="2051720" y="2996952"/>
              <a:ext cx="144016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2267744" y="2996952"/>
              <a:ext cx="792088" cy="7200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48348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505</Words>
  <Application>Microsoft Office PowerPoint</Application>
  <PresentationFormat>Экран (4:3)</PresentationFormat>
  <Paragraphs>42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Equation</vt:lpstr>
      <vt:lpstr>Дифракція світла – оптичне явище, пов’язане зі зміною напряму поширення світлових хвиль (порівняно з напрямом, передбаченим у геометричній оптиці) та з просторовим перерозподілом їх інтенсивності під впливом перешкод і неоднорідностей середовища на їх шляху.  Це явище зумовлене хвильовою природою світла. Вперше пояснив О. Френель 1819р.</vt:lpstr>
      <vt:lpstr>Презентация PowerPoint</vt:lpstr>
      <vt:lpstr>Презентация PowerPoint</vt:lpstr>
      <vt:lpstr>Принцип Гюйгенса-Френеля</vt:lpstr>
      <vt:lpstr>Метод зон Френеля</vt:lpstr>
      <vt:lpstr>Дифракція Френеля на круглому отворі</vt:lpstr>
      <vt:lpstr>Дифракція Френеля на диску</vt:lpstr>
      <vt:lpstr>Дифракція Фраунгофера – випадок дифракції, коли дифракційна картина спостерігається на таких відстанях до перешкоди, при яких пучки, які падають на перешкоду і проходять через неї можна вважати майже паралельними.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Дифракція рентгенівських променів</vt:lpstr>
      <vt:lpstr>Презентация PowerPoint</vt:lpstr>
      <vt:lpstr>Теплове випромінювання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Дифракція світла – оптичне явище, повязане зі зміною напряму поширення світлових хвиль (порівняно з напрямом, передбаченим у геометричній оптиці) та з просторовим перерозподілом їх інтенсивності під впливом перешкод і неоднорідностей середовища на їх шляху.   Це явище зумовлене хвильовою природою світла. Вперше пояснив О. Френель 1819р.</dc:title>
  <dc:creator>Nadin</dc:creator>
  <cp:lastModifiedBy>Nadin</cp:lastModifiedBy>
  <cp:revision>34</cp:revision>
  <dcterms:created xsi:type="dcterms:W3CDTF">2016-03-03T18:19:10Z</dcterms:created>
  <dcterms:modified xsi:type="dcterms:W3CDTF">2016-03-15T20:21:40Z</dcterms:modified>
</cp:coreProperties>
</file>